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8"/>
  </p:notesMasterIdLst>
  <p:sldIdLst>
    <p:sldId id="256" r:id="rId2"/>
    <p:sldId id="352" r:id="rId3"/>
    <p:sldId id="382" r:id="rId4"/>
    <p:sldId id="316" r:id="rId5"/>
    <p:sldId id="366" r:id="rId6"/>
    <p:sldId id="367" r:id="rId7"/>
    <p:sldId id="368" r:id="rId8"/>
    <p:sldId id="261" r:id="rId9"/>
    <p:sldId id="270" r:id="rId10"/>
    <p:sldId id="343" r:id="rId11"/>
    <p:sldId id="377" r:id="rId12"/>
    <p:sldId id="340" r:id="rId13"/>
    <p:sldId id="376" r:id="rId14"/>
    <p:sldId id="369" r:id="rId15"/>
    <p:sldId id="373" r:id="rId16"/>
    <p:sldId id="374" r:id="rId17"/>
    <p:sldId id="332" r:id="rId18"/>
    <p:sldId id="333" r:id="rId19"/>
    <p:sldId id="370" r:id="rId20"/>
    <p:sldId id="299" r:id="rId21"/>
    <p:sldId id="375" r:id="rId22"/>
    <p:sldId id="292" r:id="rId23"/>
    <p:sldId id="372" r:id="rId24"/>
    <p:sldId id="379" r:id="rId25"/>
    <p:sldId id="385" r:id="rId26"/>
    <p:sldId id="386" r:id="rId27"/>
    <p:sldId id="381" r:id="rId28"/>
    <p:sldId id="387" r:id="rId29"/>
    <p:sldId id="342" r:id="rId30"/>
    <p:sldId id="383" r:id="rId31"/>
    <p:sldId id="351" r:id="rId32"/>
    <p:sldId id="349" r:id="rId33"/>
    <p:sldId id="361" r:id="rId34"/>
    <p:sldId id="260" r:id="rId35"/>
    <p:sldId id="258" r:id="rId36"/>
    <p:sldId id="259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/>
    <p:restoredTop sz="94718"/>
  </p:normalViewPr>
  <p:slideViewPr>
    <p:cSldViewPr snapToGrid="0" snapToObjects="1">
      <p:cViewPr varScale="1">
        <p:scale>
          <a:sx n="109" d="100"/>
          <a:sy n="109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949D6-FE32-4B7F-B11F-A347EF35F23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3F5E95-633B-4E76-9F6F-D026C8E88A39}">
      <dgm:prSet/>
      <dgm:spPr/>
      <dgm:t>
        <a:bodyPr/>
        <a:lstStyle/>
        <a:p>
          <a:r>
            <a:rPr lang="de-DE" b="1"/>
            <a:t>Öffnungszeiten</a:t>
          </a:r>
          <a:r>
            <a:rPr lang="de-DE"/>
            <a:t>: TurtleCity ist jeden Tag von</a:t>
          </a:r>
          <a:r>
            <a:rPr lang="de-DE" b="1"/>
            <a:t> 14:00 bis 18:00 Uhr</a:t>
          </a:r>
          <a:r>
            <a:rPr lang="de-DE"/>
            <a:t> geöffnet</a:t>
          </a:r>
          <a:endParaRPr lang="en-US"/>
        </a:p>
      </dgm:t>
    </dgm:pt>
    <dgm:pt modelId="{DFF2D861-2217-47AB-ADD7-D9F02CC75BB4}" type="parTrans" cxnId="{0B23671A-EF71-4554-A88B-63F973B464DD}">
      <dgm:prSet/>
      <dgm:spPr/>
      <dgm:t>
        <a:bodyPr/>
        <a:lstStyle/>
        <a:p>
          <a:endParaRPr lang="en-US"/>
        </a:p>
      </dgm:t>
    </dgm:pt>
    <dgm:pt modelId="{63C8AD85-0AED-40A3-947F-03E86B9E46F6}" type="sibTrans" cxnId="{0B23671A-EF71-4554-A88B-63F973B464DD}">
      <dgm:prSet/>
      <dgm:spPr/>
      <dgm:t>
        <a:bodyPr/>
        <a:lstStyle/>
        <a:p>
          <a:endParaRPr lang="en-US"/>
        </a:p>
      </dgm:t>
    </dgm:pt>
    <dgm:pt modelId="{CEDEF75B-4FE7-4744-95D1-E003A724EE36}">
      <dgm:prSet/>
      <dgm:spPr/>
      <dgm:t>
        <a:bodyPr/>
        <a:lstStyle/>
        <a:p>
          <a:r>
            <a:rPr lang="de-DE" b="1"/>
            <a:t>Be excellent to each other = Seid nett zueinander!</a:t>
          </a:r>
          <a:endParaRPr lang="en-US"/>
        </a:p>
      </dgm:t>
    </dgm:pt>
    <dgm:pt modelId="{CCA5BA7C-EB84-4301-BA68-D8ACA4DEAEAA}" type="parTrans" cxnId="{79F772B4-AC90-4C2D-9AD6-29025ACDF457}">
      <dgm:prSet/>
      <dgm:spPr/>
      <dgm:t>
        <a:bodyPr/>
        <a:lstStyle/>
        <a:p>
          <a:endParaRPr lang="en-US"/>
        </a:p>
      </dgm:t>
    </dgm:pt>
    <dgm:pt modelId="{D9D315FF-EF76-4B4F-8145-99FB09AAD2CF}" type="sibTrans" cxnId="{79F772B4-AC90-4C2D-9AD6-29025ACDF457}">
      <dgm:prSet/>
      <dgm:spPr/>
      <dgm:t>
        <a:bodyPr/>
        <a:lstStyle/>
        <a:p>
          <a:endParaRPr lang="en-US"/>
        </a:p>
      </dgm:t>
    </dgm:pt>
    <dgm:pt modelId="{F5B71B77-C086-4130-98DA-78F9F8B8D52B}">
      <dgm:prSet/>
      <dgm:spPr/>
      <dgm:t>
        <a:bodyPr/>
        <a:lstStyle/>
        <a:p>
          <a:r>
            <a:rPr lang="de-DE" b="1"/>
            <a:t>Nur auf dem eigenen Bauplatz oder Grundstück programmieren oder bauen</a:t>
          </a:r>
          <a:endParaRPr lang="en-US"/>
        </a:p>
      </dgm:t>
    </dgm:pt>
    <dgm:pt modelId="{822BDDB8-BEBE-425D-BA1E-F5D06A7ECCB0}" type="parTrans" cxnId="{0132BFCB-90CD-4AA9-ACCD-C639A734595B}">
      <dgm:prSet/>
      <dgm:spPr/>
      <dgm:t>
        <a:bodyPr/>
        <a:lstStyle/>
        <a:p>
          <a:endParaRPr lang="en-US"/>
        </a:p>
      </dgm:t>
    </dgm:pt>
    <dgm:pt modelId="{41E672C8-3F55-43A8-9990-07F97B1FD26C}" type="sibTrans" cxnId="{0132BFCB-90CD-4AA9-ACCD-C639A734595B}">
      <dgm:prSet/>
      <dgm:spPr/>
      <dgm:t>
        <a:bodyPr/>
        <a:lstStyle/>
        <a:p>
          <a:endParaRPr lang="en-US"/>
        </a:p>
      </dgm:t>
    </dgm:pt>
    <dgm:pt modelId="{F292A564-ECE2-4911-919C-EC0FFEEB6DCF}">
      <dgm:prSet/>
      <dgm:spPr/>
      <dgm:t>
        <a:bodyPr/>
        <a:lstStyle/>
        <a:p>
          <a:r>
            <a:rPr lang="de-DE" b="1"/>
            <a:t>Keine anderen Schildkröten oder Bauwerke verändern oder beschädigen!</a:t>
          </a:r>
          <a:endParaRPr lang="en-US"/>
        </a:p>
      </dgm:t>
    </dgm:pt>
    <dgm:pt modelId="{BFB8088E-C317-474E-B353-2003A21706CA}" type="parTrans" cxnId="{53C4B0C8-491B-430F-8934-E5B4CADA7C7C}">
      <dgm:prSet/>
      <dgm:spPr/>
      <dgm:t>
        <a:bodyPr/>
        <a:lstStyle/>
        <a:p>
          <a:endParaRPr lang="en-US"/>
        </a:p>
      </dgm:t>
    </dgm:pt>
    <dgm:pt modelId="{457ACA20-1C25-4C15-BDD5-048CBE58147A}" type="sibTrans" cxnId="{53C4B0C8-491B-430F-8934-E5B4CADA7C7C}">
      <dgm:prSet/>
      <dgm:spPr/>
      <dgm:t>
        <a:bodyPr/>
        <a:lstStyle/>
        <a:p>
          <a:endParaRPr lang="en-US"/>
        </a:p>
      </dgm:t>
    </dgm:pt>
    <dgm:pt modelId="{EDA6658F-8024-B546-9A7E-A874BCE54EB1}" type="pres">
      <dgm:prSet presAssocID="{83D949D6-FE32-4B7F-B11F-A347EF35F236}" presName="linear" presStyleCnt="0">
        <dgm:presLayoutVars>
          <dgm:animLvl val="lvl"/>
          <dgm:resizeHandles val="exact"/>
        </dgm:presLayoutVars>
      </dgm:prSet>
      <dgm:spPr/>
    </dgm:pt>
    <dgm:pt modelId="{CDCFFACF-EA60-BD4C-B01C-491D8E7B201C}" type="pres">
      <dgm:prSet presAssocID="{6C3F5E95-633B-4E76-9F6F-D026C8E88A3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A358AC-C698-494C-AC15-9F4BE4D09246}" type="pres">
      <dgm:prSet presAssocID="{63C8AD85-0AED-40A3-947F-03E86B9E46F6}" presName="spacer" presStyleCnt="0"/>
      <dgm:spPr/>
    </dgm:pt>
    <dgm:pt modelId="{0436B066-85BF-684D-92F3-A0D560FAC86A}" type="pres">
      <dgm:prSet presAssocID="{CEDEF75B-4FE7-4744-95D1-E003A724EE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49BA482-6DD1-BF49-B943-91BE00275846}" type="pres">
      <dgm:prSet presAssocID="{D9D315FF-EF76-4B4F-8145-99FB09AAD2CF}" presName="spacer" presStyleCnt="0"/>
      <dgm:spPr/>
    </dgm:pt>
    <dgm:pt modelId="{8F5E78E1-B0F5-4347-BC48-48E6B3033476}" type="pres">
      <dgm:prSet presAssocID="{F5B71B77-C086-4130-98DA-78F9F8B8D5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6CAA8E-E9FD-4546-9C4E-2EA8B9E77B08}" type="pres">
      <dgm:prSet presAssocID="{41E672C8-3F55-43A8-9990-07F97B1FD26C}" presName="spacer" presStyleCnt="0"/>
      <dgm:spPr/>
    </dgm:pt>
    <dgm:pt modelId="{038A572C-9D1B-6742-995E-A7B662637A62}" type="pres">
      <dgm:prSet presAssocID="{F292A564-ECE2-4911-919C-EC0FFEEB6DC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ACD6900-CECB-6B4A-8C0B-822E11EE6202}" type="presOf" srcId="{F5B71B77-C086-4130-98DA-78F9F8B8D52B}" destId="{8F5E78E1-B0F5-4347-BC48-48E6B3033476}" srcOrd="0" destOrd="0" presId="urn:microsoft.com/office/officeart/2005/8/layout/vList2"/>
    <dgm:cxn modelId="{E898690E-BCA5-604F-9CC8-0F133135D110}" type="presOf" srcId="{6C3F5E95-633B-4E76-9F6F-D026C8E88A39}" destId="{CDCFFACF-EA60-BD4C-B01C-491D8E7B201C}" srcOrd="0" destOrd="0" presId="urn:microsoft.com/office/officeart/2005/8/layout/vList2"/>
    <dgm:cxn modelId="{0B23671A-EF71-4554-A88B-63F973B464DD}" srcId="{83D949D6-FE32-4B7F-B11F-A347EF35F236}" destId="{6C3F5E95-633B-4E76-9F6F-D026C8E88A39}" srcOrd="0" destOrd="0" parTransId="{DFF2D861-2217-47AB-ADD7-D9F02CC75BB4}" sibTransId="{63C8AD85-0AED-40A3-947F-03E86B9E46F6}"/>
    <dgm:cxn modelId="{37D1E66F-6379-144B-B280-1EBC6332559E}" type="presOf" srcId="{83D949D6-FE32-4B7F-B11F-A347EF35F236}" destId="{EDA6658F-8024-B546-9A7E-A874BCE54EB1}" srcOrd="0" destOrd="0" presId="urn:microsoft.com/office/officeart/2005/8/layout/vList2"/>
    <dgm:cxn modelId="{79F772B4-AC90-4C2D-9AD6-29025ACDF457}" srcId="{83D949D6-FE32-4B7F-B11F-A347EF35F236}" destId="{CEDEF75B-4FE7-4744-95D1-E003A724EE36}" srcOrd="1" destOrd="0" parTransId="{CCA5BA7C-EB84-4301-BA68-D8ACA4DEAEAA}" sibTransId="{D9D315FF-EF76-4B4F-8145-99FB09AAD2CF}"/>
    <dgm:cxn modelId="{70B699C5-351D-EA40-B2DD-FAAD1DD95C6B}" type="presOf" srcId="{CEDEF75B-4FE7-4744-95D1-E003A724EE36}" destId="{0436B066-85BF-684D-92F3-A0D560FAC86A}" srcOrd="0" destOrd="0" presId="urn:microsoft.com/office/officeart/2005/8/layout/vList2"/>
    <dgm:cxn modelId="{53C4B0C8-491B-430F-8934-E5B4CADA7C7C}" srcId="{83D949D6-FE32-4B7F-B11F-A347EF35F236}" destId="{F292A564-ECE2-4911-919C-EC0FFEEB6DCF}" srcOrd="3" destOrd="0" parTransId="{BFB8088E-C317-474E-B353-2003A21706CA}" sibTransId="{457ACA20-1C25-4C15-BDD5-048CBE58147A}"/>
    <dgm:cxn modelId="{0132BFCB-90CD-4AA9-ACCD-C639A734595B}" srcId="{83D949D6-FE32-4B7F-B11F-A347EF35F236}" destId="{F5B71B77-C086-4130-98DA-78F9F8B8D52B}" srcOrd="2" destOrd="0" parTransId="{822BDDB8-BEBE-425D-BA1E-F5D06A7ECCB0}" sibTransId="{41E672C8-3F55-43A8-9990-07F97B1FD26C}"/>
    <dgm:cxn modelId="{01960AFC-9622-AE4E-803F-884A7B189ED0}" type="presOf" srcId="{F292A564-ECE2-4911-919C-EC0FFEEB6DCF}" destId="{038A572C-9D1B-6742-995E-A7B662637A62}" srcOrd="0" destOrd="0" presId="urn:microsoft.com/office/officeart/2005/8/layout/vList2"/>
    <dgm:cxn modelId="{623F9AE0-7699-694E-B444-4253CE432507}" type="presParOf" srcId="{EDA6658F-8024-B546-9A7E-A874BCE54EB1}" destId="{CDCFFACF-EA60-BD4C-B01C-491D8E7B201C}" srcOrd="0" destOrd="0" presId="urn:microsoft.com/office/officeart/2005/8/layout/vList2"/>
    <dgm:cxn modelId="{75F0A088-9785-254F-8169-9BDE9A2212FA}" type="presParOf" srcId="{EDA6658F-8024-B546-9A7E-A874BCE54EB1}" destId="{01A358AC-C698-494C-AC15-9F4BE4D09246}" srcOrd="1" destOrd="0" presId="urn:microsoft.com/office/officeart/2005/8/layout/vList2"/>
    <dgm:cxn modelId="{F8BBEC27-9AE0-4E48-AD7D-DFE05A2D29CE}" type="presParOf" srcId="{EDA6658F-8024-B546-9A7E-A874BCE54EB1}" destId="{0436B066-85BF-684D-92F3-A0D560FAC86A}" srcOrd="2" destOrd="0" presId="urn:microsoft.com/office/officeart/2005/8/layout/vList2"/>
    <dgm:cxn modelId="{CA1DE185-7B88-1F49-8100-1A74CFC4445F}" type="presParOf" srcId="{EDA6658F-8024-B546-9A7E-A874BCE54EB1}" destId="{349BA482-6DD1-BF49-B943-91BE00275846}" srcOrd="3" destOrd="0" presId="urn:microsoft.com/office/officeart/2005/8/layout/vList2"/>
    <dgm:cxn modelId="{1FF7AFD7-ED41-B34C-AC4D-16ABF8CEA3AC}" type="presParOf" srcId="{EDA6658F-8024-B546-9A7E-A874BCE54EB1}" destId="{8F5E78E1-B0F5-4347-BC48-48E6B3033476}" srcOrd="4" destOrd="0" presId="urn:microsoft.com/office/officeart/2005/8/layout/vList2"/>
    <dgm:cxn modelId="{9C884939-C86C-284F-B8F2-BFE148115BE1}" type="presParOf" srcId="{EDA6658F-8024-B546-9A7E-A874BCE54EB1}" destId="{4B6CAA8E-E9FD-4546-9C4E-2EA8B9E77B08}" srcOrd="5" destOrd="0" presId="urn:microsoft.com/office/officeart/2005/8/layout/vList2"/>
    <dgm:cxn modelId="{85EBDD4E-97C5-8943-9EB1-3D0B0087AB49}" type="presParOf" srcId="{EDA6658F-8024-B546-9A7E-A874BCE54EB1}" destId="{038A572C-9D1B-6742-995E-A7B662637A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FFACF-EA60-BD4C-B01C-491D8E7B201C}">
      <dsp:nvSpPr>
        <dsp:cNvPr id="0" name=""/>
        <dsp:cNvSpPr/>
      </dsp:nvSpPr>
      <dsp:spPr>
        <a:xfrm>
          <a:off x="0" y="30"/>
          <a:ext cx="6900512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Öffnungszeiten</a:t>
          </a:r>
          <a:r>
            <a:rPr lang="de-DE" sz="3300" kern="1200"/>
            <a:t>: TurtleCity ist jeden Tag von</a:t>
          </a:r>
          <a:r>
            <a:rPr lang="de-DE" sz="3300" b="1" kern="1200"/>
            <a:t> 14:00 bis 18:00 Uhr</a:t>
          </a:r>
          <a:r>
            <a:rPr lang="de-DE" sz="3300" kern="1200"/>
            <a:t> geöffnet</a:t>
          </a:r>
          <a:endParaRPr lang="en-US" sz="3300" kern="1200"/>
        </a:p>
      </dsp:txBody>
      <dsp:txXfrm>
        <a:off x="64083" y="64113"/>
        <a:ext cx="6772346" cy="1184574"/>
      </dsp:txXfrm>
    </dsp:sp>
    <dsp:sp modelId="{0436B066-85BF-684D-92F3-A0D560FAC86A}">
      <dsp:nvSpPr>
        <dsp:cNvPr id="0" name=""/>
        <dsp:cNvSpPr/>
      </dsp:nvSpPr>
      <dsp:spPr>
        <a:xfrm>
          <a:off x="0" y="1407810"/>
          <a:ext cx="6900512" cy="1312740"/>
        </a:xfrm>
        <a:prstGeom prst="roundRect">
          <a:avLst/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Be excellent to each other = Seid nett zueinander!</a:t>
          </a:r>
          <a:endParaRPr lang="en-US" sz="3300" kern="1200"/>
        </a:p>
      </dsp:txBody>
      <dsp:txXfrm>
        <a:off x="64083" y="1471893"/>
        <a:ext cx="6772346" cy="1184574"/>
      </dsp:txXfrm>
    </dsp:sp>
    <dsp:sp modelId="{8F5E78E1-B0F5-4347-BC48-48E6B3033476}">
      <dsp:nvSpPr>
        <dsp:cNvPr id="0" name=""/>
        <dsp:cNvSpPr/>
      </dsp:nvSpPr>
      <dsp:spPr>
        <a:xfrm>
          <a:off x="0" y="2815590"/>
          <a:ext cx="6900512" cy="1312740"/>
        </a:xfrm>
        <a:prstGeom prst="roundRect">
          <a:avLst/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Nur auf dem eigenen Bauplatz oder Grundstück programmieren oder bauen</a:t>
          </a:r>
          <a:endParaRPr lang="en-US" sz="3300" kern="1200"/>
        </a:p>
      </dsp:txBody>
      <dsp:txXfrm>
        <a:off x="64083" y="2879673"/>
        <a:ext cx="6772346" cy="1184574"/>
      </dsp:txXfrm>
    </dsp:sp>
    <dsp:sp modelId="{038A572C-9D1B-6742-995E-A7B662637A62}">
      <dsp:nvSpPr>
        <dsp:cNvPr id="0" name=""/>
        <dsp:cNvSpPr/>
      </dsp:nvSpPr>
      <dsp:spPr>
        <a:xfrm>
          <a:off x="0" y="4223370"/>
          <a:ext cx="6900512" cy="131274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kern="1200"/>
            <a:t>Keine anderen Schildkröten oder Bauwerke verändern oder beschädigen!</a:t>
          </a:r>
          <a:endParaRPr lang="en-US" sz="3300" kern="1200"/>
        </a:p>
      </dsp:txBody>
      <dsp:txXfrm>
        <a:off x="64083" y="4287453"/>
        <a:ext cx="6772346" cy="1184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4:27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4:27.1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5:18:23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3T15:14:39.8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02.03.22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BACA2-9905-E34E-98F1-4712F6B09F4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0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Turtle City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Gras enthält.&#10;&#10;Automatisch generierte Beschreibung">
            <a:extLst>
              <a:ext uri="{FF2B5EF4-FFF2-40B4-BE49-F238E27FC236}">
                <a16:creationId xmlns:a16="http://schemas.microsoft.com/office/drawing/2014/main" id="{0A3F43EB-1DD6-9A4B-9BD6-1A1AFC130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50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402432-987A-C54C-8C6E-CE631D89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Regeln für Turtle-City</a:t>
            </a:r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F338EF3B-E36E-416E-959B-83D9B4BBB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34651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59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42A4AF-6815-354C-99DB-95F67FF1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Händler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2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dirty="0" err="1">
                <a:latin typeface="+mj-lt"/>
                <a:ea typeface="+mj-ea"/>
                <a:cs typeface="+mj-cs"/>
              </a:rPr>
              <a:t>Hier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gibt’s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Münzen</a:t>
            </a:r>
            <a:endParaRPr lang="en-US" sz="6200" dirty="0">
              <a:latin typeface="+mj-lt"/>
              <a:ea typeface="+mj-ea"/>
              <a:cs typeface="+mj-cs"/>
            </a:endParaRPr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3BB11"/>
          </a:solidFill>
          <a:ln w="38100" cap="rnd">
            <a:solidFill>
              <a:srgbClr val="33BB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74950245-F79D-4847-BE6E-51A9F77FD0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09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890337" y="640080"/>
            <a:ext cx="44198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8000" dirty="0" err="1">
                <a:latin typeface="+mj-lt"/>
                <a:ea typeface="+mj-ea"/>
                <a:cs typeface="+mj-cs"/>
              </a:rPr>
              <a:t>Händler</a:t>
            </a:r>
            <a:endParaRPr lang="en-US" sz="8000" dirty="0">
              <a:latin typeface="+mj-lt"/>
              <a:ea typeface="+mj-ea"/>
              <a:cs typeface="+mj-cs"/>
            </a:endParaRP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EBD04"/>
          </a:solidFill>
          <a:ln w="38100" cap="rnd">
            <a:solidFill>
              <a:srgbClr val="2EBD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038E3F38-60C5-6E4C-B7E0-1083E1FBBA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160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638881" y="75997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Baumaterial</a:t>
            </a:r>
            <a:r>
              <a:rPr lang="en-US" sz="6000" dirty="0">
                <a:latin typeface="+mj-lt"/>
                <a:ea typeface="+mj-ea"/>
                <a:cs typeface="+mj-cs"/>
              </a:rPr>
              <a:t> &amp; </a:t>
            </a:r>
            <a:r>
              <a:rPr lang="en-US" sz="6000">
                <a:latin typeface="+mj-lt"/>
                <a:ea typeface="+mj-ea"/>
                <a:cs typeface="+mj-cs"/>
              </a:rPr>
              <a:t>Schildkröten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8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64FA84"/>
          </a:solidFill>
          <a:ln w="38100" cap="rnd">
            <a:solidFill>
              <a:srgbClr val="64FA8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Text, drinnen, Elektronik, weiß enthält.&#10;&#10;Automatisch generierte Beschreibung">
            <a:extLst>
              <a:ext uri="{FF2B5EF4-FFF2-40B4-BE49-F238E27FC236}">
                <a16:creationId xmlns:a16="http://schemas.microsoft.com/office/drawing/2014/main" id="{D34B8DEF-0974-FA41-BE51-D6E3D3D79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31508" y="2642616"/>
            <a:ext cx="5391480" cy="3895344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925923-03AF-054D-AA76-B6B5EEEE9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948072"/>
            <a:ext cx="5614416" cy="32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0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Turtle City – das Museum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DB1FE"/>
          </a:solidFill>
          <a:ln w="38100" cap="rnd">
            <a:solidFill>
              <a:srgbClr val="6DB1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Viele Beispiel-Schildkröten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59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D3DBF-96F5-D741-A4AA-38C69A7E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DEMO-Modus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309"/>
          </a:solidFill>
          <a:ln w="38100" cap="rnd">
            <a:solidFill>
              <a:srgbClr val="27E3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431AE-BC61-5D43-9C0F-4819816D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460" y="2585792"/>
            <a:ext cx="5094996" cy="3759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942336-7C5F-8F43-815C-ED4169AA4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7546" y="2448632"/>
            <a:ext cx="5290975" cy="38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890338" y="640080"/>
            <a:ext cx="5656766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8000" dirty="0" err="1">
                <a:latin typeface="+mj-lt"/>
                <a:ea typeface="+mj-ea"/>
                <a:cs typeface="+mj-cs"/>
              </a:rPr>
              <a:t>Bibliothek</a:t>
            </a:r>
            <a:endParaRPr lang="en-US" sz="8000" dirty="0"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80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33B3227-8D12-9C40-97FE-39176389C5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03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EA9FE"/>
          </a:solidFill>
          <a:ln w="38100" cap="rnd">
            <a:solidFill>
              <a:srgbClr val="5EA9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69818"/>
          </a:xfrm>
        </p:spPr>
        <p:txBody>
          <a:bodyPr>
            <a:normAutofit/>
          </a:bodyPr>
          <a:lstStyle/>
          <a:p>
            <a:r>
              <a:rPr lang="de-DE" sz="4000" b="1" dirty="0"/>
              <a:t>Kurze Wiederholung…</a:t>
            </a:r>
          </a:p>
          <a:p>
            <a:r>
              <a:rPr lang="de-DE" sz="4000" b="1" dirty="0" err="1"/>
              <a:t>TurtleCity</a:t>
            </a:r>
            <a:endParaRPr lang="de-DE" sz="4000" b="1" dirty="0"/>
          </a:p>
          <a:p>
            <a:pPr marL="0" indent="0">
              <a:buNone/>
            </a:pPr>
            <a:r>
              <a:rPr lang="de-DE" sz="4000" b="1" dirty="0"/>
              <a:t>	Fragen nach dem Erklären…</a:t>
            </a:r>
          </a:p>
          <a:p>
            <a:r>
              <a:rPr lang="de-DE" sz="4000" b="1" dirty="0"/>
              <a:t>Gruppenräume &amp; </a:t>
            </a:r>
            <a:r>
              <a:rPr lang="de-DE" sz="4000" b="1" dirty="0" err="1"/>
              <a:t>TurtleCity</a:t>
            </a:r>
            <a:endParaRPr lang="de-DE" sz="4000" b="1" dirty="0"/>
          </a:p>
          <a:p>
            <a:r>
              <a:rPr lang="de-DE" sz="4000" b="1" dirty="0"/>
              <a:t>Nicht alles verstanden? </a:t>
            </a:r>
            <a:r>
              <a:rPr lang="de-DE" sz="4000" b="1"/>
              <a:t>-&gt; </a:t>
            </a:r>
            <a:r>
              <a:rPr lang="de-DE" sz="3600" b="1"/>
              <a:t>Video </a:t>
            </a:r>
            <a:r>
              <a:rPr lang="de-DE" sz="3600" b="1" dirty="0"/>
              <a:t>mit allen Infos</a:t>
            </a:r>
          </a:p>
          <a:p>
            <a:pPr marL="0" indent="0">
              <a:buNone/>
            </a:pPr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7" name="Grafik 6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73C50834-08F2-9744-8E10-8784C66A3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206580-25B9-4A4B-9897-12FB78F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 err="1"/>
              <a:t>Programm</a:t>
            </a:r>
            <a:r>
              <a:rPr lang="en-US" sz="5600" dirty="0"/>
              <a:t> </a:t>
            </a:r>
            <a:r>
              <a:rPr lang="en-US" sz="5600" dirty="0" err="1"/>
              <a:t>kopieren</a:t>
            </a:r>
            <a:endParaRPr lang="en-US" sz="560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22ABA7F-1D28-EC41-BB4A-B08C97B72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863" y="2633472"/>
            <a:ext cx="10697225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7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06580-25B9-4A4B-9897-12FB78F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Was ist das?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99A12BB-5E5B-E841-BC68-C4B4D80B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39419"/>
            <a:ext cx="7214616" cy="49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3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Gras, sitzend, Tisch, grün enthält.&#10;&#10;Automatisch generierte Beschreibung">
            <a:extLst>
              <a:ext uri="{FF2B5EF4-FFF2-40B4-BE49-F238E27FC236}">
                <a16:creationId xmlns:a16="http://schemas.microsoft.com/office/drawing/2014/main" id="{2FDF0741-2A8B-0144-97B1-DF1F5FCD8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78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D94056-CF5F-0747-A9EB-C982B5B8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280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Nicht zuhause nachmachen!</a:t>
            </a:r>
          </a:p>
        </p:txBody>
      </p:sp>
    </p:spTree>
    <p:extLst>
      <p:ext uri="{BB962C8B-B14F-4D97-AF65-F5344CB8AC3E}">
        <p14:creationId xmlns:p14="http://schemas.microsoft.com/office/powerpoint/2010/main" val="103598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634B2F-87C9-45D9-AE29-34A7EEC94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3537A-1173-404C-9533-02643B3DDBB6}"/>
              </a:ext>
            </a:extLst>
          </p:cNvPr>
          <p:cNvSpPr txBox="1"/>
          <p:nvPr/>
        </p:nvSpPr>
        <p:spPr>
          <a:xfrm>
            <a:off x="640080" y="795528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Schreib</a:t>
            </a:r>
            <a:r>
              <a:rPr lang="en-US" sz="6000" dirty="0">
                <a:latin typeface="+mj-lt"/>
                <a:ea typeface="+mj-ea"/>
                <a:cs typeface="+mj-cs"/>
              </a:rPr>
              <a:t> mal </a:t>
            </a:r>
            <a:r>
              <a:rPr lang="en-US" sz="6000" dirty="0" err="1">
                <a:latin typeface="+mj-lt"/>
                <a:ea typeface="+mj-ea"/>
                <a:cs typeface="+mj-cs"/>
              </a:rPr>
              <a:t>wieder</a:t>
            </a:r>
            <a:r>
              <a:rPr lang="en-US" sz="60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7EEB243-9A70-C04A-AE63-957468F9B4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40081" y="2665140"/>
            <a:ext cx="5365295" cy="3870137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630394" y="88"/>
                </a:moveTo>
                <a:cubicBezTo>
                  <a:pt x="694916" y="-651"/>
                  <a:pt x="759405" y="3256"/>
                  <a:pt x="823565" y="14026"/>
                </a:cubicBezTo>
                <a:cubicBezTo>
                  <a:pt x="965677" y="37078"/>
                  <a:pt x="1110037" y="43118"/>
                  <a:pt x="1253579" y="32022"/>
                </a:cubicBezTo>
                <a:cubicBezTo>
                  <a:pt x="1395167" y="22301"/>
                  <a:pt x="1537016" y="21644"/>
                  <a:pt x="1678997" y="24402"/>
                </a:cubicBezTo>
                <a:cubicBezTo>
                  <a:pt x="1807056" y="26898"/>
                  <a:pt x="1935246" y="26504"/>
                  <a:pt x="2063305" y="19411"/>
                </a:cubicBezTo>
                <a:cubicBezTo>
                  <a:pt x="2207124" y="11268"/>
                  <a:pt x="2350943" y="4307"/>
                  <a:pt x="2494633" y="20463"/>
                </a:cubicBezTo>
                <a:cubicBezTo>
                  <a:pt x="2619683" y="36013"/>
                  <a:pt x="2745574" y="43775"/>
                  <a:pt x="2871584" y="43709"/>
                </a:cubicBezTo>
                <a:cubicBezTo>
                  <a:pt x="3038652" y="41871"/>
                  <a:pt x="3205324" y="28869"/>
                  <a:pt x="3372130" y="21382"/>
                </a:cubicBezTo>
                <a:cubicBezTo>
                  <a:pt x="3600928" y="11137"/>
                  <a:pt x="3829857" y="2337"/>
                  <a:pt x="4058787" y="18098"/>
                </a:cubicBezTo>
                <a:cubicBezTo>
                  <a:pt x="4217054" y="29526"/>
                  <a:pt x="4375321" y="40033"/>
                  <a:pt x="4534246" y="31233"/>
                </a:cubicBezTo>
                <a:cubicBezTo>
                  <a:pt x="4646411" y="25059"/>
                  <a:pt x="4758709" y="16128"/>
                  <a:pt x="4871138" y="22039"/>
                </a:cubicBezTo>
                <a:lnTo>
                  <a:pt x="5012876" y="26608"/>
                </a:lnTo>
                <a:lnTo>
                  <a:pt x="5012876" y="26747"/>
                </a:lnTo>
                <a:lnTo>
                  <a:pt x="5028853" y="27123"/>
                </a:lnTo>
                <a:lnTo>
                  <a:pt x="5088657" y="29050"/>
                </a:lnTo>
                <a:lnTo>
                  <a:pt x="5114033" y="28660"/>
                </a:lnTo>
                <a:lnTo>
                  <a:pt x="5114033" y="27250"/>
                </a:lnTo>
                <a:lnTo>
                  <a:pt x="5284938" y="21923"/>
                </a:lnTo>
                <a:lnTo>
                  <a:pt x="5358186" y="22130"/>
                </a:lnTo>
                <a:lnTo>
                  <a:pt x="5362767" y="198508"/>
                </a:lnTo>
                <a:cubicBezTo>
                  <a:pt x="5373003" y="379474"/>
                  <a:pt x="5349645" y="559126"/>
                  <a:pt x="5337572" y="739042"/>
                </a:cubicBezTo>
                <a:cubicBezTo>
                  <a:pt x="5329015" y="887933"/>
                  <a:pt x="5329986" y="1037233"/>
                  <a:pt x="5340458" y="1186008"/>
                </a:cubicBezTo>
                <a:cubicBezTo>
                  <a:pt x="5355680" y="1432455"/>
                  <a:pt x="5357780" y="1678904"/>
                  <a:pt x="5349251" y="1925615"/>
                </a:cubicBezTo>
                <a:cubicBezTo>
                  <a:pt x="5345051" y="2048445"/>
                  <a:pt x="5346757" y="2171145"/>
                  <a:pt x="5352007" y="2293844"/>
                </a:cubicBezTo>
                <a:cubicBezTo>
                  <a:pt x="5364211" y="2575199"/>
                  <a:pt x="5350562" y="2856292"/>
                  <a:pt x="5346495" y="3137517"/>
                </a:cubicBezTo>
                <a:cubicBezTo>
                  <a:pt x="5344921" y="3244599"/>
                  <a:pt x="5345182" y="3351683"/>
                  <a:pt x="5351087" y="3458635"/>
                </a:cubicBezTo>
                <a:cubicBezTo>
                  <a:pt x="5357649" y="3579825"/>
                  <a:pt x="5359519" y="3701015"/>
                  <a:pt x="5358813" y="3822205"/>
                </a:cubicBezTo>
                <a:lnTo>
                  <a:pt x="5358074" y="3857001"/>
                </a:lnTo>
                <a:lnTo>
                  <a:pt x="5118462" y="3843392"/>
                </a:lnTo>
                <a:cubicBezTo>
                  <a:pt x="5035866" y="3841379"/>
                  <a:pt x="4953191" y="3842037"/>
                  <a:pt x="4870592" y="3845370"/>
                </a:cubicBezTo>
                <a:cubicBezTo>
                  <a:pt x="4704245" y="3852194"/>
                  <a:pt x="4538043" y="3870828"/>
                  <a:pt x="4371404" y="3855213"/>
                </a:cubicBezTo>
                <a:cubicBezTo>
                  <a:pt x="4084590" y="3828048"/>
                  <a:pt x="3798799" y="3856393"/>
                  <a:pt x="3512714" y="3865448"/>
                </a:cubicBezTo>
                <a:cubicBezTo>
                  <a:pt x="3291553" y="3873720"/>
                  <a:pt x="3069997" y="3867668"/>
                  <a:pt x="2849798" y="3847339"/>
                </a:cubicBezTo>
                <a:cubicBezTo>
                  <a:pt x="2633967" y="3827364"/>
                  <a:pt x="2416331" y="3829390"/>
                  <a:pt x="2201012" y="3853375"/>
                </a:cubicBezTo>
                <a:cubicBezTo>
                  <a:pt x="2104727" y="3861664"/>
                  <a:pt x="2007787" y="3862013"/>
                  <a:pt x="1911432" y="3854425"/>
                </a:cubicBezTo>
                <a:cubicBezTo>
                  <a:pt x="1757959" y="3845281"/>
                  <a:pt x="1603920" y="3847431"/>
                  <a:pt x="1450841" y="3860855"/>
                </a:cubicBezTo>
                <a:cubicBezTo>
                  <a:pt x="1249680" y="3879096"/>
                  <a:pt x="1047937" y="3865973"/>
                  <a:pt x="846628" y="3859280"/>
                </a:cubicBezTo>
                <a:cubicBezTo>
                  <a:pt x="695138" y="3854293"/>
                  <a:pt x="543792" y="3851275"/>
                  <a:pt x="392303" y="3855999"/>
                </a:cubicBezTo>
                <a:lnTo>
                  <a:pt x="32261" y="3854308"/>
                </a:lnTo>
                <a:lnTo>
                  <a:pt x="34911" y="3690584"/>
                </a:lnTo>
                <a:cubicBezTo>
                  <a:pt x="38062" y="3489893"/>
                  <a:pt x="38062" y="3289333"/>
                  <a:pt x="14026" y="3089431"/>
                </a:cubicBezTo>
                <a:cubicBezTo>
                  <a:pt x="-1603" y="2960846"/>
                  <a:pt x="-7514" y="2831212"/>
                  <a:pt x="14026" y="2702890"/>
                </a:cubicBezTo>
                <a:cubicBezTo>
                  <a:pt x="37078" y="2560779"/>
                  <a:pt x="43118" y="2416419"/>
                  <a:pt x="32022" y="2272877"/>
                </a:cubicBezTo>
                <a:cubicBezTo>
                  <a:pt x="22301" y="2131289"/>
                  <a:pt x="21645" y="1989440"/>
                  <a:pt x="24402" y="1847459"/>
                </a:cubicBezTo>
                <a:cubicBezTo>
                  <a:pt x="26898" y="1719400"/>
                  <a:pt x="26504" y="1591210"/>
                  <a:pt x="19411" y="1463151"/>
                </a:cubicBezTo>
                <a:cubicBezTo>
                  <a:pt x="11268" y="1319332"/>
                  <a:pt x="4307" y="1175513"/>
                  <a:pt x="20463" y="1031823"/>
                </a:cubicBezTo>
                <a:cubicBezTo>
                  <a:pt x="36013" y="906773"/>
                  <a:pt x="43775" y="780882"/>
                  <a:pt x="43709" y="654872"/>
                </a:cubicBezTo>
                <a:cubicBezTo>
                  <a:pt x="41871" y="487804"/>
                  <a:pt x="28869" y="321131"/>
                  <a:pt x="21382" y="154326"/>
                </a:cubicBezTo>
                <a:lnTo>
                  <a:pt x="17843" y="47674"/>
                </a:lnTo>
                <a:lnTo>
                  <a:pt x="23680" y="47831"/>
                </a:lnTo>
                <a:lnTo>
                  <a:pt x="124492" y="34674"/>
                </a:lnTo>
                <a:lnTo>
                  <a:pt x="136744" y="34663"/>
                </a:lnTo>
                <a:cubicBezTo>
                  <a:pt x="236958" y="32054"/>
                  <a:pt x="337073" y="26044"/>
                  <a:pt x="437024" y="14026"/>
                </a:cubicBezTo>
                <a:cubicBezTo>
                  <a:pt x="501317" y="6212"/>
                  <a:pt x="565872" y="827"/>
                  <a:pt x="630394" y="88"/>
                </a:cubicBezTo>
                <a:close/>
              </a:path>
            </a:pathLst>
          </a:custGeom>
        </p:spPr>
      </p:pic>
      <p:pic>
        <p:nvPicPr>
          <p:cNvPr id="8" name="Grafik 7" descr="Ein Bild, das Boden, drinnen, gefliest, Kachel enthält.&#10;&#10;Automatisch generierte Beschreibung">
            <a:extLst>
              <a:ext uri="{FF2B5EF4-FFF2-40B4-BE49-F238E27FC236}">
                <a16:creationId xmlns:a16="http://schemas.microsoft.com/office/drawing/2014/main" id="{292E3A13-AE1B-7741-B0D6-2DAFD44C40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577" y="2665139"/>
            <a:ext cx="5365295" cy="3870137"/>
          </a:xfrm>
          <a:custGeom>
            <a:avLst/>
            <a:gdLst/>
            <a:ahLst/>
            <a:cxnLst/>
            <a:rect l="l" t="t" r="r" b="b"/>
            <a:pathLst>
              <a:path w="5365295" h="3870137">
                <a:moveTo>
                  <a:pt x="4216506" y="721"/>
                </a:moveTo>
                <a:cubicBezTo>
                  <a:pt x="4317251" y="2558"/>
                  <a:pt x="4418014" y="7511"/>
                  <a:pt x="4518668" y="10858"/>
                </a:cubicBezTo>
                <a:cubicBezTo>
                  <a:pt x="4670159" y="15845"/>
                  <a:pt x="4821504" y="18863"/>
                  <a:pt x="4972994" y="14139"/>
                </a:cubicBezTo>
                <a:lnTo>
                  <a:pt x="5333035" y="15830"/>
                </a:lnTo>
                <a:lnTo>
                  <a:pt x="5330386" y="179554"/>
                </a:lnTo>
                <a:cubicBezTo>
                  <a:pt x="5327234" y="380245"/>
                  <a:pt x="5327234" y="580805"/>
                  <a:pt x="5351270" y="780707"/>
                </a:cubicBezTo>
                <a:cubicBezTo>
                  <a:pt x="5366899" y="909292"/>
                  <a:pt x="5372810" y="1038926"/>
                  <a:pt x="5351270" y="1167248"/>
                </a:cubicBezTo>
                <a:cubicBezTo>
                  <a:pt x="5328218" y="1309360"/>
                  <a:pt x="5322178" y="1453719"/>
                  <a:pt x="5333275" y="1597262"/>
                </a:cubicBezTo>
                <a:cubicBezTo>
                  <a:pt x="5342995" y="1738849"/>
                  <a:pt x="5343652" y="1880698"/>
                  <a:pt x="5340894" y="2022680"/>
                </a:cubicBezTo>
                <a:cubicBezTo>
                  <a:pt x="5338398" y="2150738"/>
                  <a:pt x="5338792" y="2278928"/>
                  <a:pt x="5345885" y="2406987"/>
                </a:cubicBezTo>
                <a:cubicBezTo>
                  <a:pt x="5354028" y="2550806"/>
                  <a:pt x="5360989" y="2694626"/>
                  <a:pt x="5344833" y="2838315"/>
                </a:cubicBezTo>
                <a:cubicBezTo>
                  <a:pt x="5329283" y="2963365"/>
                  <a:pt x="5321521" y="3089257"/>
                  <a:pt x="5321587" y="3215266"/>
                </a:cubicBezTo>
                <a:cubicBezTo>
                  <a:pt x="5323425" y="3382334"/>
                  <a:pt x="5336427" y="3549007"/>
                  <a:pt x="5343914" y="3715812"/>
                </a:cubicBezTo>
                <a:lnTo>
                  <a:pt x="5347454" y="3822464"/>
                </a:lnTo>
                <a:lnTo>
                  <a:pt x="5341616" y="3822307"/>
                </a:lnTo>
                <a:lnTo>
                  <a:pt x="5240804" y="3835465"/>
                </a:lnTo>
                <a:lnTo>
                  <a:pt x="5228552" y="3835475"/>
                </a:lnTo>
                <a:cubicBezTo>
                  <a:pt x="5128338" y="3838085"/>
                  <a:pt x="5028223" y="3844094"/>
                  <a:pt x="4928272" y="3856112"/>
                </a:cubicBezTo>
                <a:cubicBezTo>
                  <a:pt x="4863979" y="3863926"/>
                  <a:pt x="4799424" y="3869311"/>
                  <a:pt x="4734902" y="3870050"/>
                </a:cubicBezTo>
                <a:cubicBezTo>
                  <a:pt x="4670380" y="3870790"/>
                  <a:pt x="4605891" y="3866882"/>
                  <a:pt x="4541731" y="3856112"/>
                </a:cubicBezTo>
                <a:cubicBezTo>
                  <a:pt x="4399619" y="3833061"/>
                  <a:pt x="4255260" y="3827020"/>
                  <a:pt x="4111717" y="3838117"/>
                </a:cubicBezTo>
                <a:cubicBezTo>
                  <a:pt x="3970129" y="3847837"/>
                  <a:pt x="3828280" y="3848494"/>
                  <a:pt x="3686299" y="3845736"/>
                </a:cubicBezTo>
                <a:cubicBezTo>
                  <a:pt x="3558240" y="3843240"/>
                  <a:pt x="3430050" y="3843634"/>
                  <a:pt x="3301991" y="3850727"/>
                </a:cubicBezTo>
                <a:cubicBezTo>
                  <a:pt x="3158172" y="3858870"/>
                  <a:pt x="3014353" y="3865832"/>
                  <a:pt x="2870663" y="3849676"/>
                </a:cubicBezTo>
                <a:cubicBezTo>
                  <a:pt x="2745614" y="3834126"/>
                  <a:pt x="2619722" y="3826364"/>
                  <a:pt x="2493712" y="3826430"/>
                </a:cubicBezTo>
                <a:cubicBezTo>
                  <a:pt x="2326644" y="3828267"/>
                  <a:pt x="2159972" y="3841269"/>
                  <a:pt x="1993167" y="3848757"/>
                </a:cubicBezTo>
                <a:cubicBezTo>
                  <a:pt x="1764368" y="3859001"/>
                  <a:pt x="1535439" y="3867801"/>
                  <a:pt x="1306509" y="3852040"/>
                </a:cubicBezTo>
                <a:cubicBezTo>
                  <a:pt x="1148242" y="3840613"/>
                  <a:pt x="989976" y="3830106"/>
                  <a:pt x="831051" y="3838906"/>
                </a:cubicBezTo>
                <a:cubicBezTo>
                  <a:pt x="718885" y="3845080"/>
                  <a:pt x="606587" y="3854010"/>
                  <a:pt x="494158" y="3848099"/>
                </a:cubicBezTo>
                <a:lnTo>
                  <a:pt x="352421" y="3843531"/>
                </a:lnTo>
                <a:lnTo>
                  <a:pt x="352421" y="3843391"/>
                </a:lnTo>
                <a:lnTo>
                  <a:pt x="336444" y="3843016"/>
                </a:lnTo>
                <a:lnTo>
                  <a:pt x="276639" y="3841088"/>
                </a:lnTo>
                <a:lnTo>
                  <a:pt x="251263" y="3841478"/>
                </a:lnTo>
                <a:lnTo>
                  <a:pt x="251263" y="3842889"/>
                </a:lnTo>
                <a:lnTo>
                  <a:pt x="80358" y="3848216"/>
                </a:lnTo>
                <a:lnTo>
                  <a:pt x="7111" y="3848008"/>
                </a:lnTo>
                <a:lnTo>
                  <a:pt x="2529" y="3671630"/>
                </a:lnTo>
                <a:cubicBezTo>
                  <a:pt x="-7706" y="3490664"/>
                  <a:pt x="15652" y="3311012"/>
                  <a:pt x="27724" y="3131097"/>
                </a:cubicBezTo>
                <a:cubicBezTo>
                  <a:pt x="36282" y="2982205"/>
                  <a:pt x="35311" y="2832906"/>
                  <a:pt x="24839" y="2684131"/>
                </a:cubicBezTo>
                <a:cubicBezTo>
                  <a:pt x="9616" y="2437683"/>
                  <a:pt x="7516" y="2191234"/>
                  <a:pt x="16046" y="1944523"/>
                </a:cubicBezTo>
                <a:cubicBezTo>
                  <a:pt x="20246" y="1821693"/>
                  <a:pt x="18540" y="1698993"/>
                  <a:pt x="13290" y="1576295"/>
                </a:cubicBezTo>
                <a:cubicBezTo>
                  <a:pt x="1086" y="1294940"/>
                  <a:pt x="14734" y="1013846"/>
                  <a:pt x="18801" y="732621"/>
                </a:cubicBezTo>
                <a:cubicBezTo>
                  <a:pt x="20376" y="625539"/>
                  <a:pt x="20114" y="518456"/>
                  <a:pt x="14209" y="411504"/>
                </a:cubicBezTo>
                <a:cubicBezTo>
                  <a:pt x="7648" y="290314"/>
                  <a:pt x="5777" y="169124"/>
                  <a:pt x="6483" y="47933"/>
                </a:cubicBezTo>
                <a:lnTo>
                  <a:pt x="7223" y="13137"/>
                </a:lnTo>
                <a:lnTo>
                  <a:pt x="246835" y="26746"/>
                </a:lnTo>
                <a:cubicBezTo>
                  <a:pt x="329430" y="28759"/>
                  <a:pt x="412105" y="28102"/>
                  <a:pt x="494704" y="24768"/>
                </a:cubicBezTo>
                <a:cubicBezTo>
                  <a:pt x="661051" y="17944"/>
                  <a:pt x="827254" y="-690"/>
                  <a:pt x="993893" y="14926"/>
                </a:cubicBezTo>
                <a:cubicBezTo>
                  <a:pt x="1280706" y="42090"/>
                  <a:pt x="1566498" y="13745"/>
                  <a:pt x="1852582" y="4690"/>
                </a:cubicBezTo>
                <a:cubicBezTo>
                  <a:pt x="2073743" y="-3582"/>
                  <a:pt x="2295299" y="2470"/>
                  <a:pt x="2515498" y="22799"/>
                </a:cubicBezTo>
                <a:cubicBezTo>
                  <a:pt x="2731329" y="42774"/>
                  <a:pt x="2948965" y="40748"/>
                  <a:pt x="3164284" y="16763"/>
                </a:cubicBezTo>
                <a:cubicBezTo>
                  <a:pt x="3260569" y="8475"/>
                  <a:pt x="3357509" y="8125"/>
                  <a:pt x="3453864" y="15714"/>
                </a:cubicBezTo>
                <a:cubicBezTo>
                  <a:pt x="3607337" y="24857"/>
                  <a:pt x="3761376" y="22707"/>
                  <a:pt x="3914455" y="9283"/>
                </a:cubicBezTo>
                <a:cubicBezTo>
                  <a:pt x="4015035" y="163"/>
                  <a:pt x="4115762" y="-1117"/>
                  <a:pt x="4216506" y="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746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Such dir ein Grundstück!</a:t>
            </a:r>
            <a:endParaRPr lang="de-DE" sz="5100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1F86C0"/>
          </a:solidFill>
          <a:ln w="38100" cap="rnd">
            <a:solidFill>
              <a:srgbClr val="1F86C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/>
              <a:t>Setze ein Schild</a:t>
            </a:r>
          </a:p>
          <a:p>
            <a:pPr lvl="1"/>
            <a:r>
              <a:rPr lang="de-DE"/>
              <a:t>Du kannst es auf Stein setzen</a:t>
            </a:r>
          </a:p>
          <a:p>
            <a:r>
              <a:rPr lang="de-DE"/>
              <a:t>Schreib drauf:	</a:t>
            </a:r>
          </a:p>
          <a:p>
            <a:pPr lvl="1"/>
            <a:r>
              <a:rPr lang="de-DE"/>
              <a:t>Dein Vorname</a:t>
            </a:r>
          </a:p>
          <a:p>
            <a:pPr lvl="1"/>
            <a:r>
              <a:rPr lang="de-DE"/>
              <a:t>Dein Minecraft-Name</a:t>
            </a:r>
          </a:p>
          <a:p>
            <a:r>
              <a:rPr lang="de-DE"/>
              <a:t>Setze die Kröte auf den blauen Kreis</a:t>
            </a:r>
          </a:p>
          <a:p>
            <a:endParaRPr lang="de-DE"/>
          </a:p>
          <a:p>
            <a:endParaRPr lang="de-DE"/>
          </a:p>
          <a:p>
            <a:endParaRPr lang="de-DE" dirty="0"/>
          </a:p>
        </p:txBody>
      </p:sp>
      <p:pic>
        <p:nvPicPr>
          <p:cNvPr id="7" name="Grafik 6" descr="Ein Bild, das Text, Boden enthält.&#10;&#10;Automatisch generierte Beschreibung">
            <a:extLst>
              <a:ext uri="{FF2B5EF4-FFF2-40B4-BE49-F238E27FC236}">
                <a16:creationId xmlns:a16="http://schemas.microsoft.com/office/drawing/2014/main" id="{3945598E-E9AE-9B4D-83A6-8BC07C38E8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9701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A748046-2332-2F43-BA9D-BB13C20F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600"/>
              <a:t>Sicherheitstipp!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3894FF"/>
          </a:solidFill>
          <a:ln w="38100" cap="rnd">
            <a:solidFill>
              <a:srgbClr val="3894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B65B01-5C5C-D247-BBD5-84E6350BA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Setze eine Schildkröte auf den blauen Block!</a:t>
            </a:r>
          </a:p>
          <a:p>
            <a:r>
              <a:rPr lang="de-DE" dirty="0"/>
              <a:t>Die Schildkröte ist ein guter Tresor.</a:t>
            </a:r>
          </a:p>
          <a:p>
            <a:r>
              <a:rPr lang="de-DE" dirty="0"/>
              <a:t>Niemand anderes kann auf deinem Grundstück bauen oder abbauen.</a:t>
            </a:r>
          </a:p>
          <a:p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3A7C355-C5CD-8E49-A399-9F7D081974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77" b="734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045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FE29E6-8530-A64B-92EE-C4830D78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Autobahn-Anbindung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85BBFF"/>
          </a:solidFill>
          <a:ln w="38100" cap="rnd">
            <a:solidFill>
              <a:srgbClr val="85BB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97F095-7B02-404B-AFEE-F7216236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 err="1"/>
              <a:t>Springen</a:t>
            </a:r>
            <a:r>
              <a:rPr lang="en-US" sz="5400" dirty="0"/>
              <a:t>!</a:t>
            </a:r>
          </a:p>
          <a:p>
            <a:r>
              <a:rPr lang="en-US" sz="5400" dirty="0"/>
              <a:t>Shift </a:t>
            </a:r>
            <a:r>
              <a:rPr lang="en-US" sz="5400" dirty="0" err="1"/>
              <a:t>zum</a:t>
            </a:r>
            <a:r>
              <a:rPr lang="en-US" sz="5400" dirty="0"/>
              <a:t> </a:t>
            </a:r>
            <a:r>
              <a:rPr lang="en-US" sz="5400" dirty="0" err="1"/>
              <a:t>Sneaken</a:t>
            </a:r>
            <a:r>
              <a:rPr lang="en-US" sz="5400" dirty="0"/>
              <a:t>…</a:t>
            </a:r>
          </a:p>
          <a:p>
            <a:r>
              <a:rPr lang="en-US" sz="5400" dirty="0" err="1"/>
              <a:t>Alles</a:t>
            </a:r>
            <a:r>
              <a:rPr lang="en-US" sz="5400" dirty="0"/>
              <a:t> </a:t>
            </a:r>
            <a:r>
              <a:rPr lang="en-US" sz="5400" dirty="0" err="1"/>
              <a:t>umweltfreundlich</a:t>
            </a:r>
            <a:endParaRPr lang="en-US" sz="5400" dirty="0"/>
          </a:p>
        </p:txBody>
      </p:sp>
      <p:pic>
        <p:nvPicPr>
          <p:cNvPr id="5" name="Grafik 4" descr="Ein Bild, das Text, Himmel enthält.&#10;&#10;Automatisch generierte Beschreibung">
            <a:extLst>
              <a:ext uri="{FF2B5EF4-FFF2-40B4-BE49-F238E27FC236}">
                <a16:creationId xmlns:a16="http://schemas.microsoft.com/office/drawing/2014/main" id="{A4B09B22-DBF8-5444-ADCC-F285B7FCE3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2" b="1019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5884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 dirty="0"/>
              <a:t>Sammle und schürfe außerhalb</a:t>
            </a:r>
          </a:p>
        </p:txBody>
      </p:sp>
      <p:sp>
        <p:nvSpPr>
          <p:cNvPr id="22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BC1FB"/>
          </a:solidFill>
          <a:ln w="38100" cap="rnd">
            <a:solidFill>
              <a:srgbClr val="8BC1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7384568" cy="3891560"/>
          </a:xfrm>
        </p:spPr>
        <p:txBody>
          <a:bodyPr>
            <a:normAutofit/>
          </a:bodyPr>
          <a:lstStyle/>
          <a:p>
            <a:r>
              <a:rPr lang="de-DE" sz="4800" dirty="0"/>
              <a:t>Du kannst die gleiche Schildkröte auch außerhalb von </a:t>
            </a:r>
            <a:r>
              <a:rPr lang="de-DE" sz="4800" dirty="0" err="1"/>
              <a:t>TurtleCity</a:t>
            </a:r>
            <a:r>
              <a:rPr lang="de-DE" sz="4800" dirty="0"/>
              <a:t> setzen - Auf „</a:t>
            </a:r>
            <a:r>
              <a:rPr lang="de-DE" sz="4800" b="1" dirty="0"/>
              <a:t>Gras</a:t>
            </a:r>
            <a:r>
              <a:rPr lang="de-DE" sz="4800" dirty="0"/>
              <a:t>“</a:t>
            </a:r>
          </a:p>
          <a:p>
            <a:r>
              <a:rPr lang="de-DE" sz="4800" dirty="0"/>
              <a:t>Schürfe nach Erzen - Sammle Holz</a:t>
            </a:r>
          </a:p>
          <a:p>
            <a:r>
              <a:rPr lang="de-DE" sz="4800" dirty="0"/>
              <a:t>Kannst Du gegen Geld tauschen..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7FE457-39F9-3A4C-B780-0F518C5D36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8156454" y="-5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5" name="Grafik 4" descr="Ein Bild, das Text, drinnen, Möbel enthält.&#10;&#10;Automatisch generierte Beschreibung">
            <a:extLst>
              <a:ext uri="{FF2B5EF4-FFF2-40B4-BE49-F238E27FC236}">
                <a16:creationId xmlns:a16="http://schemas.microsoft.com/office/drawing/2014/main" id="{FD1E554B-133F-0D4A-9016-794028C367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8144356" y="4362195"/>
            <a:ext cx="4047645" cy="2495811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456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913DA9-D9D2-874D-973F-76780E6EA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600"/>
              <a:t>Gefangen? Neu verbinden!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53100"/>
          </a:solidFill>
          <a:ln w="38100" cap="rnd">
            <a:solidFill>
              <a:srgbClr val="F531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59B61C-41C0-0644-B980-C76B7C665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„ESC“</a:t>
            </a:r>
          </a:p>
          <a:p>
            <a:r>
              <a:rPr lang="de-DE" dirty="0"/>
              <a:t>„Verbindung trennen“</a:t>
            </a:r>
          </a:p>
          <a:p>
            <a:r>
              <a:rPr lang="de-DE" dirty="0"/>
              <a:t>… neu verbinden!</a:t>
            </a:r>
          </a:p>
          <a:p>
            <a:r>
              <a:rPr lang="de-DE" dirty="0"/>
              <a:t>Du bist am </a:t>
            </a:r>
            <a:r>
              <a:rPr lang="de-DE" dirty="0" err="1"/>
              <a:t>Sp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0E6A40-8417-D74C-BCDE-5B48C27583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38" b="858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7861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 err="1"/>
              <a:t>Mehrspieler</a:t>
            </a:r>
            <a:r>
              <a:rPr lang="en-US" sz="5000" dirty="0"/>
              <a:t>: </a:t>
            </a:r>
            <a:r>
              <a:rPr lang="en-US" sz="5000" dirty="0" err="1"/>
              <a:t>KidsLab</a:t>
            </a:r>
            <a:r>
              <a:rPr lang="en-US" sz="5000" dirty="0"/>
              <a:t> </a:t>
            </a:r>
            <a:r>
              <a:rPr lang="en-US" sz="5000" dirty="0" err="1"/>
              <a:t>TurtleCity</a:t>
            </a:r>
            <a:r>
              <a:rPr lang="en-US" sz="5000" dirty="0"/>
              <a:t>!</a:t>
            </a:r>
            <a:br>
              <a:rPr lang="en-US" sz="5000" dirty="0"/>
            </a:br>
            <a:r>
              <a:rPr lang="en-US" sz="5000" dirty="0"/>
              <a:t>(</a:t>
            </a:r>
            <a:r>
              <a:rPr lang="en-US" sz="5000" u="sng" dirty="0"/>
              <a:t>Whitelist</a:t>
            </a:r>
            <a:r>
              <a:rPr lang="en-US" sz="5000" dirty="0"/>
              <a:t>)</a:t>
            </a:r>
          </a:p>
        </p:txBody>
      </p:sp>
      <p:sp>
        <p:nvSpPr>
          <p:cNvPr id="8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5BE48"/>
          </a:solidFill>
          <a:ln w="38100" cap="rnd">
            <a:solidFill>
              <a:srgbClr val="F5BE4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052F8F5-08F4-054D-96BF-88EB4503A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5059" y="0"/>
            <a:ext cx="866209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460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7200" dirty="0"/>
              <a:t>Probleme?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2C1FD"/>
          </a:solidFill>
          <a:ln w="38100" cap="rnd">
            <a:solidFill>
              <a:srgbClr val="82C1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r>
              <a:rPr lang="de-DE" sz="5400" dirty="0"/>
              <a:t>Da kannst nichts hören? Bitte die Webseite mit der Video-Konferenz neu laden.</a:t>
            </a:r>
          </a:p>
          <a:p>
            <a:r>
              <a:rPr lang="de-DE" sz="5400" b="1" dirty="0"/>
              <a:t>Eingesperrt </a:t>
            </a:r>
            <a:r>
              <a:rPr lang="de-DE" sz="5400" b="1" dirty="0" err="1"/>
              <a:t>etc</a:t>
            </a:r>
            <a:r>
              <a:rPr lang="de-DE" sz="5400" b="1" dirty="0"/>
              <a:t>? NEU Verbinden?</a:t>
            </a:r>
          </a:p>
          <a:p>
            <a:pPr marL="0" indent="0">
              <a:buNone/>
            </a:pPr>
            <a:endParaRPr lang="de-DE" sz="5400" dirty="0"/>
          </a:p>
          <a:p>
            <a:endParaRPr lang="de-DE" sz="5400" dirty="0"/>
          </a:p>
          <a:p>
            <a:endParaRPr lang="de-DE" sz="5400" dirty="0"/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846E0282-FF67-1743-A4CA-E13AB0DD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836" y="1011767"/>
            <a:ext cx="4930843" cy="4834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8738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0"/>
            <a:ext cx="3419856" cy="2386584"/>
          </a:xfrm>
        </p:spPr>
        <p:txBody>
          <a:bodyPr anchor="ctr">
            <a:normAutofit fontScale="90000"/>
          </a:bodyPr>
          <a:lstStyle/>
          <a:p>
            <a:r>
              <a:rPr lang="de-DE" sz="4400" dirty="0"/>
              <a:t>Deine Aufgaben:</a:t>
            </a:r>
            <a:br>
              <a:rPr lang="de-DE" sz="4400" dirty="0"/>
            </a:br>
            <a:r>
              <a:rPr lang="de-DE" sz="4400" dirty="0"/>
              <a:t>Hab viel Spaß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1F86C0"/>
          </a:solidFill>
          <a:ln w="34925">
            <a:solidFill>
              <a:srgbClr val="1F86C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15" y="139485"/>
            <a:ext cx="6619855" cy="3882639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de-DE" sz="3600" dirty="0"/>
              <a:t>Such Dir ein leeres Grundstück:</a:t>
            </a:r>
          </a:p>
          <a:p>
            <a:pPr lvl="1">
              <a:lnSpc>
                <a:spcPct val="100000"/>
              </a:lnSpc>
            </a:pPr>
            <a:r>
              <a:rPr lang="de-DE" sz="3200" dirty="0"/>
              <a:t>Setze ein Schild und s</a:t>
            </a:r>
            <a:r>
              <a:rPr lang="de-DE" sz="3600" dirty="0"/>
              <a:t>chreib drauf:	</a:t>
            </a:r>
          </a:p>
          <a:p>
            <a:pPr lvl="2">
              <a:lnSpc>
                <a:spcPct val="100000"/>
              </a:lnSpc>
            </a:pPr>
            <a:r>
              <a:rPr lang="de-DE" sz="3200" dirty="0"/>
              <a:t>Dein </a:t>
            </a:r>
            <a:r>
              <a:rPr lang="de-DE" sz="3200" b="1" dirty="0"/>
              <a:t>Vorname</a:t>
            </a:r>
          </a:p>
          <a:p>
            <a:pPr lvl="2">
              <a:lnSpc>
                <a:spcPct val="100000"/>
              </a:lnSpc>
            </a:pPr>
            <a:r>
              <a:rPr lang="de-DE" sz="3200" dirty="0"/>
              <a:t>Dein Minecraft-Name</a:t>
            </a:r>
          </a:p>
          <a:p>
            <a:pPr>
              <a:lnSpc>
                <a:spcPct val="100000"/>
              </a:lnSpc>
            </a:pPr>
            <a:r>
              <a:rPr lang="de-DE" sz="4000" dirty="0"/>
              <a:t>Kopiere Dir ein Programm – und teste es auf deinem Grundstück</a:t>
            </a:r>
          </a:p>
          <a:p>
            <a:pPr lvl="1">
              <a:lnSpc>
                <a:spcPct val="100000"/>
              </a:lnSpc>
            </a:pPr>
            <a:r>
              <a:rPr lang="de-DE" sz="3600" dirty="0"/>
              <a:t>Aus dem Museum…</a:t>
            </a:r>
          </a:p>
          <a:p>
            <a:pPr lvl="1">
              <a:lnSpc>
                <a:spcPct val="100000"/>
              </a:lnSpc>
            </a:pPr>
            <a:r>
              <a:rPr lang="de-DE" sz="3600" dirty="0"/>
              <a:t>Aus der Bibliothek</a:t>
            </a:r>
          </a:p>
        </p:txBody>
      </p:sp>
      <p:pic>
        <p:nvPicPr>
          <p:cNvPr id="11" name="Grafik 10" descr="Ein Bild, das Text, Boden enthält.&#10;&#10;Automatisch generierte Beschreibung">
            <a:extLst>
              <a:ext uri="{FF2B5EF4-FFF2-40B4-BE49-F238E27FC236}">
                <a16:creationId xmlns:a16="http://schemas.microsoft.com/office/drawing/2014/main" id="{B1E17E45-D27C-E345-930B-63C30E349C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87" y="2487637"/>
            <a:ext cx="4136754" cy="4124215"/>
          </a:xfrm>
          <a:prstGeom prst="rect">
            <a:avLst/>
          </a:prstGeom>
        </p:spPr>
      </p:pic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699A444F-8383-9944-8521-826B3D898C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9016" y="4022124"/>
            <a:ext cx="6892698" cy="25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71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Welcher Satz ist leichter zu lesen?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7117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39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E524731-FB25-9A4E-944C-28ABD2B7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896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6F7D3BC1-4821-AF4C-B229-20903655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14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Mining-Team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D29233"/>
          </a:solidFill>
          <a:ln w="34925">
            <a:solidFill>
              <a:srgbClr val="D292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786384"/>
            <a:ext cx="689457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 err="1"/>
              <a:t>Baut</a:t>
            </a:r>
            <a:r>
              <a:rPr lang="en-US" sz="6000" dirty="0"/>
              <a:t> das </a:t>
            </a:r>
            <a:r>
              <a:rPr lang="en-US" sz="6000" dirty="0" err="1"/>
              <a:t>nötige</a:t>
            </a:r>
            <a:r>
              <a:rPr lang="en-US" sz="6000" dirty="0"/>
              <a:t> Material ab.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953966-2ABF-7F47-9CEC-0453AB3945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140" y="2569464"/>
            <a:ext cx="3980520" cy="3968496"/>
          </a:xfrm>
          <a:prstGeom prst="rect">
            <a:avLst/>
          </a:prstGeom>
        </p:spPr>
      </p:pic>
      <p:pic>
        <p:nvPicPr>
          <p:cNvPr id="3" name="Grafik 2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F67041DA-9B9A-AC44-BFE6-F3258685D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403" y="2839212"/>
            <a:ext cx="5100066" cy="34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0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 err="1"/>
              <a:t>Bau</a:t>
            </a:r>
            <a:r>
              <a:rPr lang="en-US" dirty="0"/>
              <a:t>-Team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59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D29233"/>
          </a:solidFill>
          <a:ln w="34925">
            <a:solidFill>
              <a:srgbClr val="D2923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786384"/>
            <a:ext cx="689457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000" dirty="0" err="1"/>
              <a:t>Baut</a:t>
            </a:r>
            <a:r>
              <a:rPr lang="en-US" sz="6000" dirty="0"/>
              <a:t> ”den </a:t>
            </a:r>
            <a:r>
              <a:rPr lang="en-US" sz="6000" dirty="0" err="1"/>
              <a:t>Weg</a:t>
            </a:r>
            <a:r>
              <a:rPr lang="en-US" sz="6000" dirty="0"/>
              <a:t>” </a:t>
            </a:r>
            <a:r>
              <a:rPr lang="en-US" sz="6000" dirty="0" err="1"/>
              <a:t>nach</a:t>
            </a:r>
            <a:r>
              <a:rPr lang="en-US" sz="6000" dirty="0"/>
              <a:t> </a:t>
            </a:r>
            <a:r>
              <a:rPr lang="en-US" sz="6000" dirty="0" err="1"/>
              <a:t>oben</a:t>
            </a:r>
            <a:r>
              <a:rPr lang="en-US" sz="6000" dirty="0"/>
              <a:t>.</a:t>
            </a:r>
          </a:p>
        </p:txBody>
      </p:sp>
      <p:pic>
        <p:nvPicPr>
          <p:cNvPr id="8" name="Grafik 7" descr="Ein Bild, das ausgestaltet enthält.&#10;&#10;Automatisch generierte Beschreibung">
            <a:extLst>
              <a:ext uri="{FF2B5EF4-FFF2-40B4-BE49-F238E27FC236}">
                <a16:creationId xmlns:a16="http://schemas.microsoft.com/office/drawing/2014/main" id="{F672DF11-3B6D-B449-8100-82D2EDF8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69" y="2660904"/>
            <a:ext cx="5454395" cy="3645309"/>
          </a:xfrm>
          <a:prstGeom prst="rect">
            <a:avLst/>
          </a:prstGeom>
        </p:spPr>
      </p:pic>
      <p:pic>
        <p:nvPicPr>
          <p:cNvPr id="4" name="Grafik 3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E818AB61-5CBD-4B4D-B3C3-067A40148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5" y="2660904"/>
            <a:ext cx="5122451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5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 err="1"/>
              <a:t>Inventar</a:t>
            </a:r>
            <a:r>
              <a:rPr lang="en-US" sz="5400" dirty="0"/>
              <a:t> der </a:t>
            </a:r>
            <a:r>
              <a:rPr lang="en-US" sz="5400" dirty="0" err="1"/>
              <a:t>Kröte</a:t>
            </a:r>
            <a:endParaRPr lang="en-US" sz="5400" dirty="0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DF922D"/>
          </a:solidFill>
          <a:ln w="38100" cap="rnd">
            <a:solidFill>
              <a:srgbClr val="DF922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630935" y="2807208"/>
            <a:ext cx="4387487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 err="1"/>
              <a:t>Abgebautes</a:t>
            </a:r>
            <a:r>
              <a:rPr lang="en-US" sz="5400" dirty="0"/>
              <a:t> </a:t>
            </a:r>
            <a:r>
              <a:rPr lang="en-US" sz="5400" dirty="0" err="1"/>
              <a:t>kommt</a:t>
            </a:r>
            <a:r>
              <a:rPr lang="en-US" sz="5400" dirty="0"/>
              <a:t> da rein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400" dirty="0" err="1"/>
              <a:t>Baumaterial</a:t>
            </a:r>
            <a:r>
              <a:rPr lang="en-US" sz="5400" dirty="0"/>
              <a:t> </a:t>
            </a:r>
            <a:r>
              <a:rPr lang="en-US" sz="5400" dirty="0" err="1"/>
              <a:t>nimmt</a:t>
            </a:r>
            <a:r>
              <a:rPr lang="en-US" sz="5400" dirty="0"/>
              <a:t> die </a:t>
            </a:r>
            <a:r>
              <a:rPr lang="en-US" sz="5400" dirty="0" err="1"/>
              <a:t>Kröte</a:t>
            </a:r>
            <a:r>
              <a:rPr lang="en-US" sz="5400" dirty="0"/>
              <a:t> </a:t>
            </a:r>
            <a:r>
              <a:rPr lang="en-US" sz="5400" dirty="0" err="1"/>
              <a:t>hier</a:t>
            </a:r>
            <a:endParaRPr lang="en-US" sz="5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 descr="Ein Bild, das Whiteboard enthält.&#10;&#10;Automatisch generierte Beschreibung">
            <a:extLst>
              <a:ext uri="{FF2B5EF4-FFF2-40B4-BE49-F238E27FC236}">
                <a16:creationId xmlns:a16="http://schemas.microsoft.com/office/drawing/2014/main" id="{E22198EC-3A51-8949-9B25-D52ADCE3C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23" y="640080"/>
            <a:ext cx="617546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40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2C599-BCBA-5645-890A-EB6EA1FA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und so</a:t>
            </a:r>
          </a:p>
        </p:txBody>
      </p:sp>
      <p:pic>
        <p:nvPicPr>
          <p:cNvPr id="6" name="Inhaltsplatzhalter 5" descr="Ein Bild, das Uhr enthält.&#10;&#10;Automatisch generierte Beschreibung">
            <a:extLst>
              <a:ext uri="{FF2B5EF4-FFF2-40B4-BE49-F238E27FC236}">
                <a16:creationId xmlns:a16="http://schemas.microsoft.com/office/drawing/2014/main" id="{ED23D28A-0C18-6A47-8A35-1E0C105ED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757" y="2347291"/>
            <a:ext cx="4953515" cy="3302343"/>
          </a:xfrm>
        </p:spPr>
      </p:pic>
    </p:spTree>
    <p:extLst>
      <p:ext uri="{BB962C8B-B14F-4D97-AF65-F5344CB8AC3E}">
        <p14:creationId xmlns:p14="http://schemas.microsoft.com/office/powerpoint/2010/main" val="164662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AA065-E4CC-A446-8103-FD97188D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Aufbau</a:t>
            </a:r>
          </a:p>
        </p:txBody>
      </p: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311CDF59-8319-444B-8CCE-879834F7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74437"/>
            <a:ext cx="5614416" cy="3631702"/>
          </a:xfrm>
          <a:prstGeom prst="rect">
            <a:avLst/>
          </a:prstGeom>
        </p:spPr>
      </p:pic>
      <p:pic>
        <p:nvPicPr>
          <p:cNvPr id="5" name="Inhaltsplatzhalter 4" descr="Ein Bild, das Uhr enthält.&#10;&#10;Automatisch generierte Beschreibung">
            <a:extLst>
              <a:ext uri="{FF2B5EF4-FFF2-40B4-BE49-F238E27FC236}">
                <a16:creationId xmlns:a16="http://schemas.microsoft.com/office/drawing/2014/main" id="{19F7546D-EF5A-E841-8731-16AAC7639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614784"/>
            <a:ext cx="5614416" cy="19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756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Macintosh PowerPoint</Application>
  <PresentationFormat>Breitbild</PresentationFormat>
  <Paragraphs>86</Paragraphs>
  <Slides>36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Arial</vt:lpstr>
      <vt:lpstr>Calibri</vt:lpstr>
      <vt:lpstr>Modern Love</vt:lpstr>
      <vt:lpstr>The Hand</vt:lpstr>
      <vt:lpstr>SketchyVTI</vt:lpstr>
      <vt:lpstr>Schön, dass Du da bist!</vt:lpstr>
      <vt:lpstr>Was machen wir?</vt:lpstr>
      <vt:lpstr>Probleme?</vt:lpstr>
      <vt:lpstr>Kurze Wiederholung</vt:lpstr>
      <vt:lpstr>PowerPoint-Präsentation</vt:lpstr>
      <vt:lpstr>PowerPoint-Präsentation</vt:lpstr>
      <vt:lpstr>PowerPoint-Präsentation</vt:lpstr>
      <vt:lpstr>Schleifen und so</vt:lpstr>
      <vt:lpstr>Aufbau</vt:lpstr>
      <vt:lpstr>Turtle City </vt:lpstr>
      <vt:lpstr>PowerPoint-Präsentation</vt:lpstr>
      <vt:lpstr>Regeln für Turtle-City</vt:lpstr>
      <vt:lpstr>Händler</vt:lpstr>
      <vt:lpstr>PowerPoint-Präsentation</vt:lpstr>
      <vt:lpstr>PowerPoint-Präsentation</vt:lpstr>
      <vt:lpstr>PowerPoint-Präsentation</vt:lpstr>
      <vt:lpstr>Turtle City – das Museum</vt:lpstr>
      <vt:lpstr>DEMO-Modus</vt:lpstr>
      <vt:lpstr>PowerPoint-Präsentation</vt:lpstr>
      <vt:lpstr>Programm kopieren</vt:lpstr>
      <vt:lpstr>Was ist das?</vt:lpstr>
      <vt:lpstr>Nicht zuhause nachmachen!</vt:lpstr>
      <vt:lpstr>PowerPoint-Präsentation</vt:lpstr>
      <vt:lpstr>Such dir ein Grundstück!</vt:lpstr>
      <vt:lpstr>Sicherheitstipp!</vt:lpstr>
      <vt:lpstr>Autobahn-Anbindung</vt:lpstr>
      <vt:lpstr>Sammle und schürfe außerhalb</vt:lpstr>
      <vt:lpstr>Gefangen? Neu verbinden!</vt:lpstr>
      <vt:lpstr>Mehrspieler: KidsLab TurtleCity! (Whitelist)</vt:lpstr>
      <vt:lpstr>Deine Aufgaben: Hab viel Spaß</vt:lpstr>
      <vt:lpstr>PowerPoint-Präsentation</vt:lpstr>
      <vt:lpstr>Fragen? </vt:lpstr>
      <vt:lpstr>Feedback</vt:lpstr>
      <vt:lpstr>Welcher Satz ist leichter zu lesen?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32</cp:revision>
  <dcterms:created xsi:type="dcterms:W3CDTF">2021-01-19T15:46:41Z</dcterms:created>
  <dcterms:modified xsi:type="dcterms:W3CDTF">2022-03-02T15:58:49Z</dcterms:modified>
</cp:coreProperties>
</file>